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95" r:id="rId44"/>
    <p:sldId id="296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38" r:id="rId57"/>
    <p:sldId id="316" r:id="rId58"/>
    <p:sldId id="317" r:id="rId59"/>
    <p:sldId id="339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6A63FE-6782-49A0-8504-8DB0651EB5DC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659DAA-4018-4418-AAFF-A4C213A01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A63FE-6782-49A0-8504-8DB0651EB5DC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659DAA-4018-4418-AAFF-A4C213A01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A63FE-6782-49A0-8504-8DB0651EB5DC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659DAA-4018-4418-AAFF-A4C213A01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A63FE-6782-49A0-8504-8DB0651EB5DC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659DAA-4018-4418-AAFF-A4C213A01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A63FE-6782-49A0-8504-8DB0651EB5DC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659DAA-4018-4418-AAFF-A4C213A01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A63FE-6782-49A0-8504-8DB0651EB5DC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659DAA-4018-4418-AAFF-A4C213A01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A63FE-6782-49A0-8504-8DB0651EB5DC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659DAA-4018-4418-AAFF-A4C213A01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A63FE-6782-49A0-8504-8DB0651EB5DC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659DAA-4018-4418-AAFF-A4C213A01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6A63FE-6782-49A0-8504-8DB0651EB5DC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659DAA-4018-4418-AAFF-A4C213A01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D76A63FE-6782-49A0-8504-8DB0651EB5DC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659DAA-4018-4418-AAFF-A4C213A01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6A63FE-6782-49A0-8504-8DB0651EB5DC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659DAA-4018-4418-AAFF-A4C213A01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6A63FE-6782-49A0-8504-8DB0651EB5DC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659DAA-4018-4418-AAFF-A4C213A01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5267B-D836-4EA7-B061-C19A6B1F7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35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TEACHING METHOD</a:t>
            </a:r>
            <a:br>
              <a:rPr lang="en-US" sz="6600" b="1" dirty="0"/>
            </a:br>
            <a:r>
              <a:rPr lang="en-US" sz="3200" dirty="0"/>
              <a:t>A. Factors in Choosing Method</a:t>
            </a:r>
            <a:br>
              <a:rPr lang="en-US" sz="3200" dirty="0"/>
            </a:br>
            <a:r>
              <a:rPr lang="en-US" sz="3200" dirty="0"/>
              <a:t>B. Principles in Determining Method</a:t>
            </a:r>
            <a:br>
              <a:rPr lang="en-US" sz="3200" dirty="0"/>
            </a:br>
            <a:r>
              <a:rPr lang="en-US" sz="3200" dirty="0"/>
              <a:t>C. Various Teaching Methods</a:t>
            </a:r>
            <a:endParaRPr lang="en-US" sz="4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23FDC38-FCD7-49FB-AA2C-D1951E04D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3250"/>
            <a:ext cx="9144000" cy="2230349"/>
          </a:xfrm>
        </p:spPr>
        <p:txBody>
          <a:bodyPr>
            <a:normAutofit/>
          </a:bodyPr>
          <a:lstStyle/>
          <a:p>
            <a:r>
              <a:rPr lang="en-US" sz="2000" i="1" u="sng" dirty="0"/>
              <a:t>Prepared/Presented by:</a:t>
            </a:r>
          </a:p>
          <a:p>
            <a:r>
              <a:rPr lang="en-US" sz="2000" dirty="0" err="1"/>
              <a:t>Hauwa</a:t>
            </a:r>
            <a:r>
              <a:rPr lang="en-US" sz="2000" dirty="0"/>
              <a:t> Muhammad Bashir</a:t>
            </a:r>
          </a:p>
          <a:p>
            <a:r>
              <a:rPr lang="en-US" sz="2000" dirty="0"/>
              <a:t>Fatima </a:t>
            </a:r>
            <a:r>
              <a:rPr lang="en-US" sz="2000" dirty="0" err="1"/>
              <a:t>Isma’il</a:t>
            </a:r>
            <a:endParaRPr lang="en-US" sz="2000" dirty="0"/>
          </a:p>
          <a:p>
            <a:r>
              <a:rPr lang="en-US" dirty="0"/>
              <a:t>Nurse Education Department</a:t>
            </a:r>
          </a:p>
          <a:p>
            <a:r>
              <a:rPr lang="en-US" sz="2000" dirty="0">
                <a:solidFill>
                  <a:schemeClr val="bg1"/>
                </a:solidFill>
              </a:rPr>
              <a:t>August </a:t>
            </a:r>
            <a:r>
              <a:rPr lang="en-US" sz="2000" dirty="0" smtClean="0">
                <a:solidFill>
                  <a:schemeClr val="bg1"/>
                </a:solidFill>
              </a:rPr>
              <a:t>6</a:t>
            </a:r>
            <a:r>
              <a:rPr lang="en-US" sz="2000" baseline="30000" dirty="0" smtClean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xmlns="" val="1062950297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04A121-C498-4BDA-8065-593D3F2B8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2099"/>
            <a:ext cx="10515600" cy="804863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9FF6D0-750E-4F12-B717-F038B63C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11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PRINCIPLES IN DETERMING</a:t>
            </a:r>
            <a:br>
              <a:rPr lang="en-US" sz="5400" b="1" dirty="0"/>
            </a:br>
            <a:r>
              <a:rPr lang="en-US" sz="5400" b="1" dirty="0"/>
              <a:t>METHOD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28062573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2640AD-3934-47E3-B61D-26374A87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1. Learning is an active process</a:t>
            </a:r>
          </a:p>
          <a:p>
            <a:endParaRPr lang="en-US" sz="3200" dirty="0"/>
          </a:p>
          <a:p>
            <a:r>
              <a:rPr lang="en-US" sz="3200" dirty="0"/>
              <a:t>We have to actively engage our students in learning activities if we want them to learn what we tend to teach</a:t>
            </a:r>
          </a:p>
          <a:p>
            <a:r>
              <a:rPr lang="en-US" sz="3200" dirty="0"/>
              <a:t>We have to give varied activities to them for “hands-on-mind-on” learning.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6E362-BE64-419B-ACA9-C1B925E2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IN DETERMINING METHODS </a:t>
            </a:r>
          </a:p>
        </p:txBody>
      </p:sp>
    </p:spTree>
    <p:extLst>
      <p:ext uri="{BB962C8B-B14F-4D97-AF65-F5344CB8AC3E}">
        <p14:creationId xmlns:p14="http://schemas.microsoft.com/office/powerpoint/2010/main" xmlns="" val="2306277159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1C1B7-0343-4611-BC94-B4DD4ECA3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17819"/>
            <a:ext cx="10515600" cy="7591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A07415-339F-49CC-88FE-A1018BDE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“Tell me, I’ll forget;</a:t>
            </a:r>
            <a:br>
              <a:rPr lang="en-US" sz="5400" b="1" dirty="0"/>
            </a:br>
            <a:r>
              <a:rPr lang="en-US" sz="5400" b="1" dirty="0"/>
              <a:t>Show me, I’ll remember;</a:t>
            </a:r>
            <a:br>
              <a:rPr lang="en-US" sz="5400" b="1" dirty="0"/>
            </a:br>
            <a:r>
              <a:rPr lang="en-US" sz="5400" b="1" dirty="0"/>
              <a:t>Involve me, I’ll understand”</a:t>
            </a:r>
            <a:br>
              <a:rPr lang="en-US" sz="5400" b="1" dirty="0"/>
            </a:br>
            <a:r>
              <a:rPr lang="en-US" sz="3200" dirty="0"/>
              <a:t>Chinese Proverb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0760553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2AB9C4-71C0-4B0C-B8BC-90360A399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2. The more senses that are involved in learning, the more and the better the learning.</a:t>
            </a:r>
          </a:p>
          <a:p>
            <a:endParaRPr lang="en-US" sz="3200" dirty="0"/>
          </a:p>
          <a:p>
            <a:r>
              <a:rPr lang="en-US" sz="3200" dirty="0"/>
              <a:t>Utilizing method that makes use of multisensory aid (combination of three or more senses aid) is more effective.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B5D04-CCAD-44D4-A272-2DAE1E88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IN DETERMINING METHODS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9787021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208EE6-10EE-4F73-A0FB-C3395043B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3. A non-threatening atmosphere enhances learning</a:t>
            </a:r>
          </a:p>
          <a:p>
            <a:endParaRPr lang="en-US" sz="3200" dirty="0"/>
          </a:p>
          <a:p>
            <a:r>
              <a:rPr lang="en-US" sz="3200" dirty="0"/>
              <a:t>It is not only a function of the physical condition of the classroom but more a function of the psychological climate that prevails in the classroom.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8BC9C9-2F0A-4DDE-A540-6D19E612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IN DETERMINING METHODS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6321210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43EFB3-821D-4842-BA97-DF703C35E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4. Emotion has the power to increase retention and learning</a:t>
            </a:r>
          </a:p>
          <a:p>
            <a:endParaRPr lang="en-US" sz="3200" dirty="0"/>
          </a:p>
          <a:p>
            <a:r>
              <a:rPr lang="en-US" sz="3200" dirty="0"/>
              <a:t>The more emotionally involved our students become in our lesson, the greater impact. The more intense the arousal, the stronger the imprint.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D317A2-49F8-4ADC-A4FE-3D514F6B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IN DETERMINING METHODS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5631099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3FDFF4-2766-4CC0-9FDE-F7D847F4C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5. Learning is meaningful when it is connected to student’s everyday life.</a:t>
            </a:r>
          </a:p>
          <a:p>
            <a:endParaRPr lang="en-US" sz="3200" dirty="0"/>
          </a:p>
          <a:p>
            <a:r>
              <a:rPr lang="en-US" sz="3200" dirty="0"/>
              <a:t>Abstract, concepts are made understandable when we give sufficient examples relating to the student’s experience.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E5926-16B0-47AF-86ED-8C7AAA19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IN DETERMINING METHODS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2576994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EDE62E-7934-49DC-9793-3969218E1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6. Good Teaching goes beyond recall information</a:t>
            </a:r>
          </a:p>
          <a:p>
            <a:endParaRPr lang="en-US" sz="3200" dirty="0"/>
          </a:p>
          <a:p>
            <a:r>
              <a:rPr lang="en-US" sz="3200" dirty="0"/>
              <a:t>Our teaching should reach the levels of application, analysis, synthesis, and evaluation to hone our students’ thinking skills.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241A-2FDA-49D9-B36F-241B3C95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IN DETERMINING METHODS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1987278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0D655F-7CAD-4E32-8F30-990464A7E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7. An integrated teaching approach is far more effective than teaching isolated bits of information.</a:t>
            </a:r>
          </a:p>
          <a:p>
            <a:endParaRPr lang="en-US" dirty="0"/>
          </a:p>
          <a:p>
            <a:r>
              <a:rPr lang="en-US" dirty="0"/>
              <a:t>An instructional approach is integrated </a:t>
            </a:r>
            <a:r>
              <a:rPr lang="en-US" dirty="0" err="1"/>
              <a:t>whe</a:t>
            </a:r>
            <a:r>
              <a:rPr lang="en-US" dirty="0"/>
              <a:t> it considers the multiple intelligences and varied learning styles (LS) of students. (Corpus and </a:t>
            </a:r>
            <a:r>
              <a:rPr lang="en-US" dirty="0" err="1"/>
              <a:t>Salandan</a:t>
            </a:r>
            <a:r>
              <a:rPr lang="en-US" dirty="0"/>
              <a:t>, 2003)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7A171-0987-42E2-A0AC-DF8AAE6C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IN DETERMINING METHODS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6062152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CC0CE7-3DEF-4E4F-96FB-6EA2EFA23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4FCD1-5523-49FC-8298-63D6980C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E10355-12E1-46BB-B0EC-4701B1DE4D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750" r="23777"/>
          <a:stretch/>
        </p:blipFill>
        <p:spPr>
          <a:xfrm>
            <a:off x="3227574" y="383126"/>
            <a:ext cx="5619246" cy="58424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453199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F4FBAB-3125-4528-BE74-05C69FE9E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Refer to the regular ways or orderly procedures</a:t>
            </a:r>
          </a:p>
          <a:p>
            <a:r>
              <a:rPr lang="en-US" sz="3200" dirty="0"/>
              <a:t>Employed by the teacher in guiding the pupils in order to accomplish the aims of the learning situation</a:t>
            </a:r>
          </a:p>
          <a:p>
            <a:r>
              <a:rPr lang="en-US" sz="3200" dirty="0"/>
              <a:t>Is a series of related and progressive acts performed by the teacher and the pupils to accomplish the general and specific aims of the lesson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8E8E33-C0AC-4B7C-8800-3ECF450C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TEACHING METHOD?</a:t>
            </a:r>
          </a:p>
        </p:txBody>
      </p:sp>
    </p:spTree>
    <p:extLst>
      <p:ext uri="{BB962C8B-B14F-4D97-AF65-F5344CB8AC3E}">
        <p14:creationId xmlns:p14="http://schemas.microsoft.com/office/powerpoint/2010/main" xmlns="" val="303407209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FD20F3-BEFD-4A32-A143-E3BDB89A2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8. There is no such thing as best teaching method. The best method is the one that works, the one that yields results.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829192-7F8D-4DB2-8F11-19B09736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IN DETERMINING METHODS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6786553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37DE56-4992-4BF1-BBEE-973DBD15D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Teaching strategies classification</a:t>
            </a:r>
          </a:p>
          <a:p>
            <a:pPr lvl="1"/>
            <a:r>
              <a:rPr lang="en-US" sz="3500" dirty="0"/>
              <a:t>Teacher controlled teaching (monologue, autocratic teaching)</a:t>
            </a:r>
          </a:p>
          <a:p>
            <a:pPr lvl="1"/>
            <a:r>
              <a:rPr lang="en-US" sz="3500" dirty="0"/>
              <a:t>Interactive procedure of teaching (Democratic, dialogue teaching)</a:t>
            </a:r>
          </a:p>
          <a:p>
            <a:pPr lvl="1"/>
            <a:r>
              <a:rPr lang="en-US" sz="3500" dirty="0"/>
              <a:t>Learner-controlled teaching (self study, lassies-fair teaching)</a:t>
            </a:r>
          </a:p>
          <a:p>
            <a:pPr lvl="1"/>
            <a:r>
              <a:rPr lang="en-US" sz="3500" dirty="0"/>
              <a:t>Group controlled teaching (Action oriented, democratic teaching)</a:t>
            </a:r>
          </a:p>
          <a:p>
            <a:pPr lvl="1"/>
            <a:r>
              <a:rPr lang="en-US" sz="3500" dirty="0"/>
              <a:t>Clinical teaching method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6C3C0-6742-44D4-84CC-D56BE1A7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VARIOUS TEACHING METHODS</a:t>
            </a:r>
          </a:p>
        </p:txBody>
      </p:sp>
    </p:spTree>
    <p:extLst>
      <p:ext uri="{BB962C8B-B14F-4D97-AF65-F5344CB8AC3E}">
        <p14:creationId xmlns:p14="http://schemas.microsoft.com/office/powerpoint/2010/main" xmlns="" val="2930949806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BB45CB-76EB-44E3-8734-A6D862D3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Lecture methods</a:t>
            </a:r>
          </a:p>
          <a:p>
            <a:r>
              <a:rPr lang="en-US" sz="3200" dirty="0"/>
              <a:t>Demonstration methods</a:t>
            </a:r>
          </a:p>
          <a:p>
            <a:r>
              <a:rPr lang="en-US" sz="3200" dirty="0"/>
              <a:t>Lecture demonstration</a:t>
            </a:r>
          </a:p>
          <a:p>
            <a:r>
              <a:rPr lang="en-US" sz="3200" dirty="0"/>
              <a:t>Team teaching methods</a:t>
            </a:r>
          </a:p>
          <a:p>
            <a:r>
              <a:rPr lang="en-US" sz="3200" dirty="0"/>
              <a:t>Individualized instruction</a:t>
            </a:r>
          </a:p>
          <a:p>
            <a:r>
              <a:rPr lang="en-US" sz="3200" dirty="0"/>
              <a:t>Historical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787C6-B97B-4B28-943D-E1FDC2648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TEACHER CONTROLLED TEACHING (MONOLOGUE, AUTOCRATIC TEACHING)</a:t>
            </a:r>
          </a:p>
        </p:txBody>
      </p:sp>
    </p:spTree>
    <p:extLst>
      <p:ext uri="{BB962C8B-B14F-4D97-AF65-F5344CB8AC3E}">
        <p14:creationId xmlns:p14="http://schemas.microsoft.com/office/powerpoint/2010/main" xmlns="" val="3918267717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D1722A-1325-4158-8101-B11DE2D3B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Question answer method</a:t>
            </a:r>
          </a:p>
          <a:p>
            <a:r>
              <a:rPr lang="en-US" sz="3600" dirty="0"/>
              <a:t>Interactive procedure</a:t>
            </a:r>
          </a:p>
          <a:p>
            <a:r>
              <a:rPr lang="en-US" sz="3600" dirty="0"/>
              <a:t>Group discussion methods</a:t>
            </a:r>
          </a:p>
          <a:p>
            <a:r>
              <a:rPr lang="en-US" sz="3600" dirty="0"/>
              <a:t>Tutorial methods</a:t>
            </a:r>
          </a:p>
          <a:p>
            <a:r>
              <a:rPr lang="en-US" sz="3600" dirty="0"/>
              <a:t>Seminar methods</a:t>
            </a:r>
          </a:p>
          <a:p>
            <a:r>
              <a:rPr lang="en-US" sz="3600" dirty="0"/>
              <a:t>Panel methods</a:t>
            </a:r>
          </a:p>
          <a:p>
            <a:r>
              <a:rPr lang="en-US" sz="3600" dirty="0"/>
              <a:t>Symposium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7D9027-7A95-4B92-B145-58596090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INTERACTIVE PROCEDURE OF TEACHING (DEMOCRATIC, DIALOGUE TEACHING) </a:t>
            </a:r>
          </a:p>
        </p:txBody>
      </p:sp>
    </p:spTree>
    <p:extLst>
      <p:ext uri="{BB962C8B-B14F-4D97-AF65-F5344CB8AC3E}">
        <p14:creationId xmlns:p14="http://schemas.microsoft.com/office/powerpoint/2010/main" xmlns="" val="1669106545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88AAF1-C1C3-4C04-8744-D5EE1E877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Programmed instruction</a:t>
            </a:r>
          </a:p>
          <a:p>
            <a:r>
              <a:rPr lang="en-US" sz="3200" dirty="0"/>
              <a:t>Self directed learning (SDL)</a:t>
            </a:r>
          </a:p>
          <a:p>
            <a:r>
              <a:rPr lang="en-US" sz="3200" dirty="0"/>
              <a:t>Library methods</a:t>
            </a:r>
          </a:p>
          <a:p>
            <a:r>
              <a:rPr lang="en-US" sz="3200" dirty="0"/>
              <a:t>Computer assisted instruction</a:t>
            </a:r>
          </a:p>
          <a:p>
            <a:r>
              <a:rPr lang="en-US" sz="3200" dirty="0"/>
              <a:t>Laboratory methods</a:t>
            </a:r>
          </a:p>
          <a:p>
            <a:r>
              <a:rPr lang="en-US" sz="3200" dirty="0"/>
              <a:t>Assignment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F31505-5365-48C0-9031-E88869D3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LEARNING CONTROLLED TEACHING (SELF STUDY, LASSIES-FAIR TEACHING)</a:t>
            </a:r>
          </a:p>
        </p:txBody>
      </p:sp>
    </p:spTree>
    <p:extLst>
      <p:ext uri="{BB962C8B-B14F-4D97-AF65-F5344CB8AC3E}">
        <p14:creationId xmlns:p14="http://schemas.microsoft.com/office/powerpoint/2010/main" xmlns="" val="36012816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F025009-C969-43CD-B64F-D55ADA63E8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Project methods</a:t>
            </a:r>
          </a:p>
          <a:p>
            <a:r>
              <a:rPr lang="en-US" sz="3200" dirty="0"/>
              <a:t>Simulation instruction</a:t>
            </a:r>
          </a:p>
          <a:p>
            <a:r>
              <a:rPr lang="en-US" sz="3200" dirty="0"/>
              <a:t>Filed trip</a:t>
            </a:r>
          </a:p>
          <a:p>
            <a:r>
              <a:rPr lang="en-US" sz="3200" dirty="0"/>
              <a:t>Field work, survey</a:t>
            </a:r>
          </a:p>
          <a:p>
            <a:r>
              <a:rPr lang="en-US" sz="3200" dirty="0"/>
              <a:t>Workshop</a:t>
            </a:r>
          </a:p>
          <a:p>
            <a:r>
              <a:rPr lang="en-US" sz="3200" dirty="0"/>
              <a:t>Problem-solving method</a:t>
            </a:r>
          </a:p>
          <a:p>
            <a:r>
              <a:rPr lang="en-US" sz="3200" dirty="0"/>
              <a:t>Problem based learning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31F416E-5AA3-4ACD-BCFD-A26401E575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Role play</a:t>
            </a:r>
          </a:p>
          <a:p>
            <a:r>
              <a:rPr lang="en-US" sz="3200" dirty="0"/>
              <a:t>Narrative</a:t>
            </a:r>
          </a:p>
          <a:p>
            <a:r>
              <a:rPr lang="en-US" sz="3200" dirty="0"/>
              <a:t>Conducting experience</a:t>
            </a:r>
          </a:p>
          <a:p>
            <a:r>
              <a:rPr lang="en-US" sz="3200" dirty="0"/>
              <a:t>Story telling</a:t>
            </a:r>
          </a:p>
          <a:p>
            <a:r>
              <a:rPr lang="en-US" sz="3200" dirty="0"/>
              <a:t>Field observation</a:t>
            </a:r>
          </a:p>
          <a:p>
            <a:r>
              <a:rPr lang="en-US" sz="3200" dirty="0"/>
              <a:t>Model building</a:t>
            </a:r>
          </a:p>
          <a:p>
            <a:r>
              <a:rPr lang="en-US" sz="3200" dirty="0"/>
              <a:t>Buzz </a:t>
            </a:r>
            <a:r>
              <a:rPr lang="en-US" sz="3200" dirty="0" err="1"/>
              <a:t>seesions</a:t>
            </a:r>
            <a:r>
              <a:rPr lang="en-US" sz="32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40F850-AA22-41AA-A918-129038F7F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GROUP CONTROLLED TEACHING (ACTION ORIENTED, DEMOCRATIC TEACHING)</a:t>
            </a:r>
          </a:p>
        </p:txBody>
      </p:sp>
    </p:spTree>
    <p:extLst>
      <p:ext uri="{BB962C8B-B14F-4D97-AF65-F5344CB8AC3E}">
        <p14:creationId xmlns:p14="http://schemas.microsoft.com/office/powerpoint/2010/main" xmlns="" val="4076680553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C1B031-0A0B-4A28-A1EF-327BFE199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Client family centered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Observation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Conference</a:t>
            </a:r>
          </a:p>
          <a:p>
            <a:pPr marL="457200" lvl="1" indent="0">
              <a:buNone/>
            </a:pPr>
            <a:r>
              <a:rPr lang="en-US" sz="2800" dirty="0" err="1"/>
              <a:t>i</a:t>
            </a:r>
            <a:r>
              <a:rPr lang="en-US" sz="2800" dirty="0"/>
              <a:t>.		Clinical conference </a:t>
            </a:r>
          </a:p>
          <a:p>
            <a:pPr marL="457200" lvl="1" indent="0">
              <a:buNone/>
            </a:pPr>
            <a:r>
              <a:rPr lang="en-US" sz="2800" dirty="0"/>
              <a:t>ii.	Individual conference</a:t>
            </a:r>
          </a:p>
          <a:p>
            <a:pPr marL="457200" lvl="1" indent="0">
              <a:buNone/>
            </a:pPr>
            <a:r>
              <a:rPr lang="en-US" sz="2800" dirty="0"/>
              <a:t>iii.	Group conference</a:t>
            </a:r>
          </a:p>
          <a:p>
            <a:pPr marL="457200" lvl="1" indent="0">
              <a:buNone/>
            </a:pPr>
            <a:r>
              <a:rPr lang="en-US" sz="2800" dirty="0"/>
              <a:t>iv.	Staff conference</a:t>
            </a:r>
          </a:p>
          <a:p>
            <a:pPr marL="457200" lvl="1" indent="0">
              <a:buNone/>
            </a:pPr>
            <a:r>
              <a:rPr lang="en-US" sz="2800" dirty="0"/>
              <a:t>v.		Nursing care conference</a:t>
            </a:r>
          </a:p>
          <a:p>
            <a:pPr marL="457200" lvl="1" indent="0">
              <a:buNone/>
            </a:pPr>
            <a:r>
              <a:rPr lang="en-US" sz="2800" dirty="0"/>
              <a:t>vi.	Team conference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2F52E3B-436E-4CE8-9D66-B63E0A2A4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CLINICAL TEACHING 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2917206051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1F5596-8CF4-411D-98BA-8D39F3CA2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Bed side clinic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Nursing rounds and medical rounds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Demonstration and re-demonstration of procedure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Ward teaching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Ward class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Ward clinic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Case study/case presentation/case history method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16A7CD-4AD1-4951-9F67-C724D8C4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Cont</a:t>
            </a:r>
            <a:r>
              <a:rPr lang="en-US" sz="2800" dirty="0"/>
              <a:t>…</a:t>
            </a:r>
            <a:r>
              <a:rPr lang="en-US" sz="2800" b="1" dirty="0"/>
              <a:t>Clinical teaching 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2543505287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D5C251-A191-4EE8-9CC8-00616477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9720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sz="3200" dirty="0"/>
              <a:t>Group discussion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sz="3200" dirty="0"/>
              <a:t>Brain storming methods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sz="3200" dirty="0"/>
              <a:t>Process recording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sz="3200" dirty="0"/>
              <a:t>Laboratory methods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sz="3200" dirty="0"/>
              <a:t>Planned health talks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sz="3200" dirty="0"/>
              <a:t>Nursing care study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sz="3200" dirty="0"/>
              <a:t>Organizing exhibition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sz="3200" dirty="0"/>
              <a:t>Incidental teaching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sz="3200" dirty="0"/>
              <a:t>Problem solving methods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sz="3200" dirty="0"/>
              <a:t>Research projects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46B5C-7668-402C-A714-815DDAEA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Cont</a:t>
            </a:r>
            <a:r>
              <a:rPr lang="en-US" sz="2800" dirty="0"/>
              <a:t>…</a:t>
            </a:r>
            <a:r>
              <a:rPr lang="en-US" sz="2800" b="1" dirty="0"/>
              <a:t>Clinical teaching method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00259339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545882-947D-4910-8C9B-765CABDAF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lecture is a teaching procedure consisting of the clarification or the explanation of facts, principles or relationships.</a:t>
            </a:r>
          </a:p>
          <a:p>
            <a:r>
              <a:rPr lang="en-US" sz="3200" dirty="0"/>
              <a:t>A lecture (from French ‘lecture’, meaning ‘reading’ [process]) is an oral presentation intended to present information or teach people about a particular subject,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C84C0-9224-413C-B936-11E93676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LECTURE METHODS</a:t>
            </a:r>
          </a:p>
        </p:txBody>
      </p:sp>
    </p:spTree>
    <p:extLst>
      <p:ext uri="{BB962C8B-B14F-4D97-AF65-F5344CB8AC3E}">
        <p14:creationId xmlns:p14="http://schemas.microsoft.com/office/powerpoint/2010/main" xmlns="" val="4237331559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2BC499-A84A-4F49-B17D-C14D659B7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B37B0-2FA2-4859-B097-5F2E423E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IMPORTANT FACTORS IN EDUCATIVE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7ED9FF-5F05-412E-9C43-6BEB358913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contrast="20000"/>
          </a:blip>
          <a:srcRect l="5621" t="26772" r="5786" b="6203"/>
          <a:stretch/>
        </p:blipFill>
        <p:spPr>
          <a:xfrm>
            <a:off x="1151304" y="1902940"/>
            <a:ext cx="9870923" cy="41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0469065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93F6B2-CFDD-4D99-AC8C-E9068E9E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</a:t>
            </a:r>
            <a:r>
              <a:rPr lang="en-US" dirty="0"/>
              <a:t>-	Lively</a:t>
            </a:r>
          </a:p>
          <a:p>
            <a:pPr marL="0" indent="0">
              <a:buNone/>
            </a:pPr>
            <a:r>
              <a:rPr lang="en-US" b="1" dirty="0"/>
              <a:t>E</a:t>
            </a:r>
            <a:r>
              <a:rPr lang="en-US" dirty="0"/>
              <a:t>-	Educative</a:t>
            </a:r>
          </a:p>
          <a:p>
            <a:pPr marL="0" indent="0">
              <a:buNone/>
            </a:pPr>
            <a:r>
              <a:rPr lang="en-US" b="1" dirty="0"/>
              <a:t>C</a:t>
            </a:r>
            <a:r>
              <a:rPr lang="en-US" dirty="0"/>
              <a:t>-	Creative</a:t>
            </a:r>
          </a:p>
          <a:p>
            <a:pPr marL="0" indent="0">
              <a:buNone/>
            </a:pPr>
            <a:r>
              <a:rPr lang="en-US" b="1" dirty="0"/>
              <a:t>T</a:t>
            </a:r>
            <a:r>
              <a:rPr lang="en-US" dirty="0"/>
              <a:t>-	Thought provoking</a:t>
            </a:r>
          </a:p>
          <a:p>
            <a:pPr marL="0" indent="0">
              <a:buNone/>
            </a:pPr>
            <a:r>
              <a:rPr lang="en-US" b="1" dirty="0"/>
              <a:t>U</a:t>
            </a:r>
            <a:r>
              <a:rPr lang="en-US" dirty="0"/>
              <a:t>-	Understanding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dirty="0"/>
              <a:t>-	Relevant</a:t>
            </a:r>
          </a:p>
          <a:p>
            <a:pPr marL="0" indent="0">
              <a:buNone/>
            </a:pPr>
            <a:r>
              <a:rPr lang="en-US" b="1" dirty="0"/>
              <a:t>E</a:t>
            </a:r>
            <a:r>
              <a:rPr lang="en-US" dirty="0"/>
              <a:t>-	Enjoyable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3A202F-F329-4102-B18F-5C26FD77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844873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12E81B-9588-447E-9B0B-2BDF1ADD6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Before starting to prepare a lecture, the teacher must be able to answer four basic questions:-</a:t>
            </a:r>
          </a:p>
          <a:p>
            <a:pPr lvl="1"/>
            <a:r>
              <a:rPr lang="en-US" sz="2800" dirty="0"/>
              <a:t>-</a:t>
            </a:r>
            <a:r>
              <a:rPr lang="en-US" sz="3200" dirty="0"/>
              <a:t>Who is your audience?-	Who</a:t>
            </a:r>
          </a:p>
          <a:p>
            <a:pPr lvl="1"/>
            <a:r>
              <a:rPr lang="en-US" sz="3200" dirty="0"/>
              <a:t>-What is the purpose of your lecture?-	Why</a:t>
            </a:r>
          </a:p>
          <a:p>
            <a:pPr lvl="1"/>
            <a:r>
              <a:rPr lang="en-US" sz="3200" dirty="0"/>
              <a:t>-How much time is available-	How long</a:t>
            </a:r>
          </a:p>
          <a:p>
            <a:pPr lvl="1"/>
            <a:r>
              <a:rPr lang="en-US" sz="3200" dirty="0"/>
              <a:t>-What is the subject matter?- 	What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BB4BAC-A754-4050-A154-9ADFF944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PLANNING THE LECTURE</a:t>
            </a:r>
          </a:p>
        </p:txBody>
      </p:sp>
    </p:spTree>
    <p:extLst>
      <p:ext uri="{BB962C8B-B14F-4D97-AF65-F5344CB8AC3E}">
        <p14:creationId xmlns:p14="http://schemas.microsoft.com/office/powerpoint/2010/main" xmlns="" val="84949891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FA1CA9-7E01-4935-80A9-AFA0B93304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Speaker-audience distance</a:t>
            </a:r>
          </a:p>
          <a:p>
            <a:r>
              <a:rPr lang="en-US" sz="3200" dirty="0"/>
              <a:t>Body movement and stand</a:t>
            </a:r>
          </a:p>
          <a:p>
            <a:r>
              <a:rPr lang="en-US" sz="3200" dirty="0"/>
              <a:t>Facial expression</a:t>
            </a:r>
          </a:p>
          <a:p>
            <a:r>
              <a:rPr lang="en-US" sz="3200" dirty="0"/>
              <a:t>Gesture</a:t>
            </a:r>
          </a:p>
          <a:p>
            <a:r>
              <a:rPr lang="en-US" sz="3200" dirty="0"/>
              <a:t>Voice</a:t>
            </a:r>
          </a:p>
          <a:p>
            <a:r>
              <a:rPr lang="en-US" sz="3200" dirty="0"/>
              <a:t>Strength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A309D28-FCD0-4A33-B438-EC619B8AFE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Enunciation</a:t>
            </a:r>
          </a:p>
          <a:p>
            <a:r>
              <a:rPr lang="en-US" sz="3200" dirty="0"/>
              <a:t>Pronunciation</a:t>
            </a:r>
          </a:p>
          <a:p>
            <a:r>
              <a:rPr lang="en-US" sz="3200" dirty="0"/>
              <a:t>Rate of speech</a:t>
            </a:r>
          </a:p>
          <a:p>
            <a:r>
              <a:rPr lang="en-US" sz="3200" dirty="0"/>
              <a:t>Variety</a:t>
            </a:r>
          </a:p>
          <a:p>
            <a:r>
              <a:rPr lang="en-US" sz="3200" dirty="0"/>
              <a:t>Pauses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055DE6-651E-4320-86F5-F6A356B2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LECTURE DELIVERY</a:t>
            </a:r>
          </a:p>
        </p:txBody>
      </p:sp>
    </p:spTree>
    <p:extLst>
      <p:ext uri="{BB962C8B-B14F-4D97-AF65-F5344CB8AC3E}">
        <p14:creationId xmlns:p14="http://schemas.microsoft.com/office/powerpoint/2010/main" xmlns="" val="2925644966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A0351C1-D5EA-45E8-B3F0-D0A26F331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Factual information</a:t>
            </a:r>
          </a:p>
          <a:p>
            <a:r>
              <a:rPr lang="en-US" sz="3200" dirty="0"/>
              <a:t>Useful for large gathering</a:t>
            </a:r>
          </a:p>
          <a:p>
            <a:r>
              <a:rPr lang="en-US" sz="3200" dirty="0"/>
              <a:t>Cost effective</a:t>
            </a:r>
          </a:p>
          <a:p>
            <a:r>
              <a:rPr lang="en-US" sz="3200" dirty="0"/>
              <a:t>Quick and straight forward way</a:t>
            </a:r>
          </a:p>
          <a:p>
            <a:r>
              <a:rPr lang="en-US" sz="3200" dirty="0"/>
              <a:t>Useful methods for auditory learner</a:t>
            </a:r>
          </a:p>
          <a:p>
            <a:r>
              <a:rPr lang="en-US" sz="3200" dirty="0"/>
              <a:t>Easier to create</a:t>
            </a:r>
          </a:p>
          <a:p>
            <a:r>
              <a:rPr lang="en-US" sz="3200" dirty="0"/>
              <a:t>Familiar methods</a:t>
            </a:r>
          </a:p>
          <a:p>
            <a:r>
              <a:rPr lang="en-US" sz="3200" dirty="0"/>
              <a:t>Time saving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B5764FD9-02E3-4762-98B2-75CC06BB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ADVANTAGE OF LECTURE METHODS</a:t>
            </a:r>
          </a:p>
        </p:txBody>
      </p:sp>
    </p:spTree>
    <p:extLst>
      <p:ext uri="{BB962C8B-B14F-4D97-AF65-F5344CB8AC3E}">
        <p14:creationId xmlns:p14="http://schemas.microsoft.com/office/powerpoint/2010/main" xmlns="" val="2467993639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2E58CA-FFC5-4C07-93B8-BE5C37C26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Content centered</a:t>
            </a:r>
          </a:p>
          <a:p>
            <a:r>
              <a:rPr lang="en-US" sz="3200" b="1" dirty="0"/>
              <a:t>One sided affair</a:t>
            </a:r>
          </a:p>
          <a:p>
            <a:r>
              <a:rPr lang="en-US" sz="3200" b="1" dirty="0"/>
              <a:t>Need proficiency oral skills-</a:t>
            </a:r>
            <a:r>
              <a:rPr lang="en-US" sz="3200" dirty="0"/>
              <a:t> teacher need special oral skill in delivering lecture. If they don’t have this skill then lecture become boring, and uninteresting.</a:t>
            </a:r>
          </a:p>
          <a:p>
            <a:r>
              <a:rPr lang="en-US" sz="3200" b="1" dirty="0"/>
              <a:t>Passive audience</a:t>
            </a:r>
          </a:p>
          <a:p>
            <a:r>
              <a:rPr lang="en-US" sz="3200" b="1" dirty="0"/>
              <a:t>Minimizes feedback from students.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59656-49BF-4FAA-98C5-5A518ED2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DISADVANTAGE OF LECTURE METHODS</a:t>
            </a:r>
          </a:p>
        </p:txBody>
      </p:sp>
    </p:spTree>
    <p:extLst>
      <p:ext uri="{BB962C8B-B14F-4D97-AF65-F5344CB8AC3E}">
        <p14:creationId xmlns:p14="http://schemas.microsoft.com/office/powerpoint/2010/main" xmlns="" val="1041976972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9945A0-E1B7-45DB-B2F3-811F3CB9F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No place for any practical activity, observation experimentation and demonstration.</a:t>
            </a:r>
          </a:p>
          <a:p>
            <a:endParaRPr lang="en-US" sz="3200" dirty="0"/>
          </a:p>
          <a:p>
            <a:r>
              <a:rPr lang="en-US" sz="3200" dirty="0"/>
              <a:t>Failure with the student of lower class. Not appropriate for children below grade 4.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3D978-F09B-48CD-9E59-A3A90C02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Cont</a:t>
            </a:r>
            <a:r>
              <a:rPr lang="en-US" sz="2800" dirty="0"/>
              <a:t>…</a:t>
            </a:r>
            <a:r>
              <a:rPr lang="en-US" sz="2800" b="1" dirty="0"/>
              <a:t>Disadvantage of lecture methods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75997547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ADA687-6EDE-4A9C-8FC2-D88C00173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Fit the lecture to the audience</a:t>
            </a:r>
          </a:p>
          <a:p>
            <a:r>
              <a:rPr lang="en-US" sz="3200" dirty="0"/>
              <a:t>Focus your topic</a:t>
            </a:r>
          </a:p>
          <a:p>
            <a:r>
              <a:rPr lang="en-US" sz="3200" dirty="0"/>
              <a:t>Prepare an outline that includes 5-9 major points you want to cover in one lecture</a:t>
            </a:r>
          </a:p>
          <a:p>
            <a:r>
              <a:rPr lang="en-US" sz="3200" dirty="0"/>
              <a:t>Organize your points for clarity</a:t>
            </a:r>
          </a:p>
          <a:p>
            <a:r>
              <a:rPr lang="en-US" sz="3200" dirty="0"/>
              <a:t>Repeat point when necessary</a:t>
            </a:r>
          </a:p>
          <a:p>
            <a:r>
              <a:rPr lang="en-US" sz="3200" dirty="0"/>
              <a:t>Be aware of your audience- notice their feedback</a:t>
            </a:r>
          </a:p>
          <a:p>
            <a:r>
              <a:rPr lang="en-US" sz="3200" dirty="0"/>
              <a:t>Be enthusiastic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CD7CED-1AF4-4562-89FD-F6047748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HOW TO IMPROVE LECTURE METHODS-</a:t>
            </a:r>
          </a:p>
        </p:txBody>
      </p:sp>
    </p:spTree>
    <p:extLst>
      <p:ext uri="{BB962C8B-B14F-4D97-AF65-F5344CB8AC3E}">
        <p14:creationId xmlns:p14="http://schemas.microsoft.com/office/powerpoint/2010/main" xmlns="" val="4081410330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5F5EB3-116A-4B21-A9B3-B2BCFDEF8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3ED0C3-D746-415A-9283-B866B214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39643F-A6F5-4A02-8B34-BB9B2627BB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099" y="348319"/>
            <a:ext cx="8305802" cy="616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439433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6DC3F8-6074-483B-9C0E-5CC259B3B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Discussion involves </a:t>
            </a:r>
            <a:r>
              <a:rPr lang="en-US" sz="3200" b="1" dirty="0">
                <a:solidFill>
                  <a:srgbClr val="C00000"/>
                </a:solidFill>
              </a:rPr>
              <a:t>two-way communication</a:t>
            </a:r>
            <a:r>
              <a:rPr lang="en-US" sz="3200" b="1" dirty="0"/>
              <a:t> </a:t>
            </a:r>
            <a:r>
              <a:rPr lang="en-US" sz="3200" dirty="0"/>
              <a:t>between participants</a:t>
            </a:r>
          </a:p>
          <a:p>
            <a:r>
              <a:rPr lang="en-US" sz="3200" dirty="0"/>
              <a:t>In the classroom situation an instructor and trainees all participate in discussion.</a:t>
            </a:r>
          </a:p>
          <a:p>
            <a:r>
              <a:rPr lang="en-US" sz="3200" dirty="0"/>
              <a:t>During discussion, the instructor spends sometime listening while the trainees spend sometime talking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643BD-207C-4F11-8213-0E97D5B4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DISCUSSION 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3430086835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C5B3D2-99F3-49E5-B4F8-112E2A9FC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discussion is, therefore, a more active learning experience for the trainees than the lecture.</a:t>
            </a:r>
          </a:p>
          <a:p>
            <a:r>
              <a:rPr lang="en-US" sz="3200" dirty="0"/>
              <a:t>A discussion is the means by which people share experiences, ideas and attitudes.</a:t>
            </a:r>
          </a:p>
          <a:p>
            <a:r>
              <a:rPr lang="en-US" sz="3200" dirty="0"/>
              <a:t>As it helps to foster trainee’s involvement in what they are learning, it may contribute to desired attitudinal changes.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51798-BC58-40B2-BA83-B4DBF08C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Cont</a:t>
            </a:r>
            <a:r>
              <a:rPr lang="en-US" sz="2800" dirty="0"/>
              <a:t>…</a:t>
            </a:r>
            <a:r>
              <a:rPr lang="en-US" sz="2800" b="1" dirty="0"/>
              <a:t>Discussion method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326185665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02AF42-BE08-4FD2-948F-C1E645EFE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1. Learners</a:t>
            </a:r>
          </a:p>
          <a:p>
            <a:r>
              <a:rPr lang="en-US" sz="3200" dirty="0"/>
              <a:t>The first to consider when choosing</a:t>
            </a:r>
          </a:p>
          <a:p>
            <a:pPr marL="0" indent="0">
              <a:buNone/>
            </a:pPr>
            <a:r>
              <a:rPr lang="en-US" sz="3200" dirty="0"/>
              <a:t>   a method</a:t>
            </a:r>
          </a:p>
          <a:p>
            <a:r>
              <a:rPr lang="en-US" sz="3200" dirty="0"/>
              <a:t>The characteristics &amp; nature of the</a:t>
            </a:r>
          </a:p>
          <a:p>
            <a:pPr marL="0" indent="0">
              <a:buNone/>
            </a:pPr>
            <a:r>
              <a:rPr lang="en-US" sz="3200" dirty="0"/>
              <a:t>   students —age, maturity, grade level,</a:t>
            </a:r>
          </a:p>
          <a:p>
            <a:pPr marL="0" indent="0">
              <a:buNone/>
            </a:pPr>
            <a:r>
              <a:rPr lang="en-US" sz="3200" dirty="0"/>
              <a:t>   abilities, interests, growth, health,</a:t>
            </a:r>
          </a:p>
          <a:p>
            <a:pPr marL="0" indent="0">
              <a:buNone/>
            </a:pPr>
            <a:r>
              <a:rPr lang="en-US" sz="3200" dirty="0"/>
              <a:t>   problems should be considered for</a:t>
            </a:r>
          </a:p>
          <a:p>
            <a:pPr marL="0" indent="0">
              <a:buNone/>
            </a:pPr>
            <a:r>
              <a:rPr lang="en-US" sz="3200" dirty="0"/>
              <a:t>   learning to take place.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394C3-6FCE-4D93-9617-85DE5940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IN CHOOSING A METHOD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4C4F2C-B37D-4EC7-B335-6883181C52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contrast="20000"/>
          </a:blip>
          <a:srcRect l="71622" t="32850" b="12783"/>
          <a:stretch/>
        </p:blipFill>
        <p:spPr>
          <a:xfrm>
            <a:off x="7296985" y="1532238"/>
            <a:ext cx="4419990" cy="47079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764179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A67196-BC4D-4E1B-BB70-D845940B4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group discussions define as the process of reaction and counter reaction between two or more that two person on a </a:t>
            </a:r>
            <a:r>
              <a:rPr lang="en-US" sz="3200" b="1" dirty="0"/>
              <a:t>common subject </a:t>
            </a:r>
            <a:r>
              <a:rPr lang="en-US" sz="3200" dirty="0"/>
              <a:t>with the objective of achieving some </a:t>
            </a:r>
            <a:r>
              <a:rPr lang="en-US" sz="3200" b="1" dirty="0"/>
              <a:t>specific conclusion</a:t>
            </a:r>
            <a:r>
              <a:rPr lang="en-US" sz="3200" dirty="0"/>
              <a:t> or </a:t>
            </a:r>
            <a:r>
              <a:rPr lang="en-US" sz="3200" b="1" dirty="0"/>
              <a:t>result</a:t>
            </a:r>
            <a:r>
              <a:rPr lang="en-US" sz="3200" dirty="0"/>
              <a:t>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B7783E-6832-4DF5-8786-1C31648B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 </a:t>
            </a:r>
          </a:p>
        </p:txBody>
      </p:sp>
    </p:spTree>
    <p:extLst>
      <p:ext uri="{BB962C8B-B14F-4D97-AF65-F5344CB8AC3E}">
        <p14:creationId xmlns:p14="http://schemas.microsoft.com/office/powerpoint/2010/main" xmlns="" val="2493562886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23D321-7489-4645-8F91-1C42E3A67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Effective learning</a:t>
            </a:r>
          </a:p>
          <a:p>
            <a:r>
              <a:rPr lang="en-US" sz="3200" dirty="0"/>
              <a:t>Emphasis on students experience</a:t>
            </a:r>
          </a:p>
          <a:p>
            <a:r>
              <a:rPr lang="en-US" sz="3200" dirty="0"/>
              <a:t>Development of critical thinking</a:t>
            </a:r>
          </a:p>
          <a:p>
            <a:r>
              <a:rPr lang="en-US" sz="3200" dirty="0"/>
              <a:t>Participation by everybody</a:t>
            </a:r>
          </a:p>
          <a:p>
            <a:r>
              <a:rPr lang="en-US" sz="3200" i="1" dirty="0"/>
              <a:t>Self expression</a:t>
            </a:r>
          </a:p>
          <a:p>
            <a:r>
              <a:rPr lang="en-US" sz="3200" dirty="0"/>
              <a:t>Peer learning is one of the most direct benefits resulting from the discussion methods.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1182D-9420-477A-B6EB-6F683352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ADVANTAGE OF DISCUSSION METHODS</a:t>
            </a:r>
          </a:p>
        </p:txBody>
      </p:sp>
    </p:spTree>
    <p:extLst>
      <p:ext uri="{BB962C8B-B14F-4D97-AF65-F5344CB8AC3E}">
        <p14:creationId xmlns:p14="http://schemas.microsoft.com/office/powerpoint/2010/main" xmlns="" val="3687822853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5E791C-8B62-4EC1-9EA5-64BDC7B51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May dominate with personal feeling</a:t>
            </a:r>
          </a:p>
          <a:p>
            <a:r>
              <a:rPr lang="en-US" sz="3200" dirty="0"/>
              <a:t>Chances of deviation from topic</a:t>
            </a:r>
          </a:p>
          <a:p>
            <a:r>
              <a:rPr lang="en-US" sz="3200" dirty="0"/>
              <a:t>Dominance by one person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10B7AB-E1F2-4A04-93AF-50D84369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DISADVANTAGE </a:t>
            </a:r>
          </a:p>
        </p:txBody>
      </p:sp>
    </p:spTree>
    <p:extLst>
      <p:ext uri="{BB962C8B-B14F-4D97-AF65-F5344CB8AC3E}">
        <p14:creationId xmlns:p14="http://schemas.microsoft.com/office/powerpoint/2010/main" xmlns="" val="3990179126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38A25-2F00-4FF5-89E2-0DCE1F65E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8D9FCF-277D-4BCB-9760-00722BA8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SEMINAR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17AAD8-AF84-4DE5-9E6C-5BF3385AA3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3624" b="6730"/>
          <a:stretch/>
        </p:blipFill>
        <p:spPr>
          <a:xfrm>
            <a:off x="1905000" y="1613237"/>
            <a:ext cx="8382000" cy="49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884362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2E3C7C-B30F-4C63-BA5E-8F70053E7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Seminar are simply a group of people coming together for the discussion and learning of specific techniques and topics.</a:t>
            </a:r>
          </a:p>
          <a:p>
            <a:r>
              <a:rPr lang="en-US" sz="3200" dirty="0"/>
              <a:t>The word ‘seminar’ is derived from Latin word </a:t>
            </a:r>
            <a:r>
              <a:rPr lang="en-US" sz="3200" b="1" dirty="0"/>
              <a:t>“</a:t>
            </a:r>
            <a:r>
              <a:rPr lang="en-US" sz="3200" b="1" dirty="0" err="1"/>
              <a:t>Seminarium</a:t>
            </a:r>
            <a:r>
              <a:rPr lang="en-US" sz="3200" b="1" dirty="0"/>
              <a:t>”</a:t>
            </a:r>
            <a:r>
              <a:rPr lang="en-US" sz="3200" dirty="0"/>
              <a:t> meaning </a:t>
            </a:r>
            <a:r>
              <a:rPr lang="en-US" sz="3200" b="1" dirty="0"/>
              <a:t>“seed plot”</a:t>
            </a:r>
            <a:r>
              <a:rPr lang="en-US" sz="3200" dirty="0"/>
              <a:t>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BB4E78-51D7-471E-BBA0-01585D44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1008146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117DB-224B-42DE-95E6-77E521E0C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Seminar cannot be organized on all the content of subject matter.</a:t>
            </a:r>
          </a:p>
          <a:p>
            <a:r>
              <a:rPr lang="en-US" sz="3200" dirty="0"/>
              <a:t>Technique cannot be used in all level of education.</a:t>
            </a:r>
          </a:p>
          <a:p>
            <a:r>
              <a:rPr lang="en-US" sz="3200" dirty="0"/>
              <a:t>Seminar is a time consuming process.</a:t>
            </a:r>
          </a:p>
          <a:p>
            <a:r>
              <a:rPr lang="en-US" sz="3200" dirty="0"/>
              <a:t>It cannot be applied to new students.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1B1D3F-EC7F-4E8A-8CAF-12C47CD3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LIMITATION OF SEMINAR</a:t>
            </a:r>
          </a:p>
        </p:txBody>
      </p:sp>
    </p:spTree>
    <p:extLst>
      <p:ext uri="{BB962C8B-B14F-4D97-AF65-F5344CB8AC3E}">
        <p14:creationId xmlns:p14="http://schemas.microsoft.com/office/powerpoint/2010/main" xmlns="" val="4012940079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0B5C3B-F1DB-482E-92EA-103C2A055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Timid students may initially feel nervous.</a:t>
            </a:r>
          </a:p>
          <a:p>
            <a:r>
              <a:rPr lang="en-US" sz="3200" dirty="0"/>
              <a:t>If subject knowledge is poor, unnecessary discussions arise.</a:t>
            </a:r>
          </a:p>
          <a:p>
            <a:r>
              <a:rPr lang="en-US" sz="3200" dirty="0"/>
              <a:t>The approach to problem solving extends to student’s professional and personal activities.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3F240-7A67-4D40-9AD1-DCC86D64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9603504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0EE0A1-49CC-4D86-AEF2-005D63BA0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DD703-3E9B-4C01-B3FD-7E6BBF675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WORKSHOP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DEA897-8709-4145-8BD7-CC5F4A6B8A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9508"/>
          <a:stretch/>
        </p:blipFill>
        <p:spPr>
          <a:xfrm>
            <a:off x="1962149" y="1825625"/>
            <a:ext cx="8267702" cy="493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818675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2C4632-3451-4546-AF93-46C067C23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A workshop is similar to a seminar but with a greater degree of attendance participation, interaction, and hand-on experience, is usually a full day where participants learn and practice the knowledge and skills that is the workshop’s focus.</a:t>
            </a:r>
          </a:p>
          <a:p>
            <a:r>
              <a:rPr lang="en-US" sz="3200" dirty="0"/>
              <a:t>An educational seminar or series of meeting emphasizing interaction and exchange of information among a usually small number of participants.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7EB9D-7FEE-4B42-BC1B-55691781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322745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BFE98F-CED9-4C47-9EB5-8E64338BA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Activity based</a:t>
            </a:r>
          </a:p>
          <a:p>
            <a:r>
              <a:rPr lang="en-US" sz="3200"/>
              <a:t>Active engagement of participants during the workshop</a:t>
            </a:r>
          </a:p>
          <a:p>
            <a:r>
              <a:rPr lang="en-US" sz="3200"/>
              <a:t>High production values</a:t>
            </a:r>
          </a:p>
          <a:p>
            <a:r>
              <a:rPr lang="en-US" sz="3200"/>
              <a:t>Information sharing meeting</a:t>
            </a:r>
          </a:p>
          <a:p>
            <a:r>
              <a:rPr lang="en-US" sz="3200"/>
              <a:t>Limited number of participants </a:t>
            </a:r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29B5F-1AD5-4086-AD41-30B968E7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CHARACTERISTICS OF WORKSHOP</a:t>
            </a:r>
          </a:p>
        </p:txBody>
      </p:sp>
    </p:spTree>
    <p:extLst>
      <p:ext uri="{BB962C8B-B14F-4D97-AF65-F5344CB8AC3E}">
        <p14:creationId xmlns:p14="http://schemas.microsoft.com/office/powerpoint/2010/main" xmlns="" val="1738610059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87191C-50D4-4240-B81E-64E3DB13D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2. Subject Matter</a:t>
            </a:r>
          </a:p>
          <a:p>
            <a:r>
              <a:rPr lang="en-US" sz="3200" dirty="0"/>
              <a:t>This factor deals with the nature of</a:t>
            </a:r>
          </a:p>
          <a:p>
            <a:pPr marL="0" indent="0">
              <a:buNone/>
            </a:pPr>
            <a:r>
              <a:rPr lang="en-US" sz="3200" dirty="0"/>
              <a:t>   the content to be learned which</a:t>
            </a:r>
          </a:p>
          <a:p>
            <a:pPr marL="0" indent="0">
              <a:buNone/>
            </a:pPr>
            <a:r>
              <a:rPr lang="en-US" sz="3200" dirty="0"/>
              <a:t>   may be difficult or uninteresting</a:t>
            </a:r>
          </a:p>
          <a:p>
            <a:r>
              <a:rPr lang="en-US" sz="3200" dirty="0"/>
              <a:t>The teacher must be able to</a:t>
            </a:r>
          </a:p>
          <a:p>
            <a:pPr marL="0" indent="0">
              <a:buNone/>
            </a:pPr>
            <a:r>
              <a:rPr lang="en-US" sz="3200" dirty="0"/>
              <a:t>   use/choose the methods that will</a:t>
            </a:r>
          </a:p>
          <a:p>
            <a:pPr marL="0" indent="0">
              <a:buNone/>
            </a:pPr>
            <a:r>
              <a:rPr lang="en-US" sz="3200" dirty="0"/>
              <a:t>   make learning effective &amp;</a:t>
            </a:r>
          </a:p>
          <a:p>
            <a:pPr marL="0" indent="0">
              <a:buNone/>
            </a:pPr>
            <a:r>
              <a:rPr lang="en-US" sz="3200" dirty="0"/>
              <a:t>   meaningful.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013F3-C57A-447D-8B9A-F41E57E5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IN CHOOSING A METHOD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C30EF0-CF11-4960-9AE5-4860BD9066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contrast="20000"/>
          </a:blip>
          <a:srcRect l="67959" t="24931" r="1666" b="19985"/>
          <a:stretch/>
        </p:blipFill>
        <p:spPr>
          <a:xfrm>
            <a:off x="7172663" y="1519881"/>
            <a:ext cx="4399874" cy="44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440065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87ED96-6DCA-4F53-B9D9-2AC2C4609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Less formal, include more discussion</a:t>
            </a:r>
          </a:p>
          <a:p>
            <a:r>
              <a:rPr lang="en-US" sz="3200" dirty="0"/>
              <a:t>Emphasizing practical applications</a:t>
            </a:r>
          </a:p>
          <a:p>
            <a:r>
              <a:rPr lang="en-US" sz="3200" dirty="0"/>
              <a:t>Requiring some preparation in advance of the workshop</a:t>
            </a:r>
          </a:p>
          <a:p>
            <a:r>
              <a:rPr lang="en-US" sz="3200" dirty="0"/>
              <a:t>Thorough minute-by-minute planning of workshop sessions.</a:t>
            </a:r>
          </a:p>
          <a:p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CCDE98-D8B1-47C8-ACB0-948EBCE2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Cont</a:t>
            </a:r>
            <a:r>
              <a:rPr lang="en-US" sz="2800" b="1" dirty="0"/>
              <a:t>…</a:t>
            </a:r>
            <a:r>
              <a:rPr lang="en-US" sz="2800" b="1" dirty="0">
                <a:solidFill>
                  <a:srgbClr val="C00000"/>
                </a:solidFill>
              </a:rPr>
              <a:t>Characteristics of workshop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895634938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E47BF4-8602-4848-9590-8C6218259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8199"/>
            <a:ext cx="10972800" cy="4525963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Involves collaborative problem-solving</a:t>
            </a:r>
          </a:p>
          <a:p>
            <a:r>
              <a:rPr lang="en-US" sz="3200" dirty="0"/>
              <a:t>The participants feel they are part of a leaning community</a:t>
            </a:r>
          </a:p>
          <a:p>
            <a:r>
              <a:rPr lang="en-US" sz="3200" dirty="0"/>
              <a:t>Group building</a:t>
            </a:r>
          </a:p>
          <a:p>
            <a:r>
              <a:rPr lang="en-US" sz="3200" dirty="0"/>
              <a:t>Useful for small group where there is a common interest or concern</a:t>
            </a:r>
          </a:p>
          <a:p>
            <a:r>
              <a:rPr lang="en-US" sz="3200" dirty="0"/>
              <a:t>Encourage communication and acceptance of other viewpoints</a:t>
            </a:r>
          </a:p>
          <a:p>
            <a:r>
              <a:rPr lang="en-US" sz="3200" dirty="0"/>
              <a:t>It is useful when the solutions to problem are not clear.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A92C0-0C2F-4D04-AB77-98D14E64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STRENGTH </a:t>
            </a:r>
          </a:p>
        </p:txBody>
      </p:sp>
    </p:spTree>
    <p:extLst>
      <p:ext uri="{BB962C8B-B14F-4D97-AF65-F5344CB8AC3E}">
        <p14:creationId xmlns:p14="http://schemas.microsoft.com/office/powerpoint/2010/main" xmlns="" val="1207285274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E768F4-7AB7-4C2A-8627-6650A9C5F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Dominance by member</a:t>
            </a:r>
          </a:p>
          <a:p>
            <a:r>
              <a:rPr lang="en-US" sz="3200" dirty="0"/>
              <a:t>It can be difficult to keep focused and clear about and desired outcome.</a:t>
            </a:r>
          </a:p>
          <a:p>
            <a:r>
              <a:rPr lang="en-US" sz="3200" dirty="0"/>
              <a:t>Working session</a:t>
            </a:r>
          </a:p>
          <a:p>
            <a:r>
              <a:rPr lang="en-US" sz="3200" dirty="0"/>
              <a:t>Limited numbers of participant.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9C9F7-054F-4820-BB36-83F10BD2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WEAKNESS </a:t>
            </a:r>
          </a:p>
        </p:txBody>
      </p:sp>
    </p:spTree>
    <p:extLst>
      <p:ext uri="{BB962C8B-B14F-4D97-AF65-F5344CB8AC3E}">
        <p14:creationId xmlns:p14="http://schemas.microsoft.com/office/powerpoint/2010/main" xmlns="" val="2964334513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1E640-3133-459A-B0FE-0CFB8A9C6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81499"/>
            <a:ext cx="10515600" cy="179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DFD4C-4B54-4FDA-B044-201D6141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0017"/>
            <a:ext cx="10515600" cy="2967778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COMPUTER-ASSISTED</a:t>
            </a:r>
            <a:br>
              <a:rPr lang="en-US" sz="7200" b="1" dirty="0"/>
            </a:br>
            <a:r>
              <a:rPr lang="en-US" sz="7200" b="1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xmlns="" val="414725071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94C09B-A325-4A28-AFB0-6078AA2EF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Computer-assisted instruction or learning refers to the introduction or remediation presented on a computer. Many educational computer programme are available </a:t>
            </a:r>
            <a:r>
              <a:rPr lang="en-US" sz="3200" dirty="0" err="1"/>
              <a:t>onlinr</a:t>
            </a:r>
            <a:r>
              <a:rPr lang="en-US" sz="3200" dirty="0"/>
              <a:t> from computer stores &amp; textbook companies. They enhance the teacher’s instruction in several ways.</a:t>
            </a:r>
          </a:p>
          <a:p>
            <a:r>
              <a:rPr lang="en-US" sz="3200" dirty="0"/>
              <a:t>Computer-assisted learning or computer-assisted instructions facilities access to information with infinite patience, accuracy &amp; provide an opportunity to all learners. It provides complete individualizing instruction.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282E1-99F7-434C-B738-18D7FF33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DEFINITION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853394867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4DA280-B32F-4BEA-B405-B93C2D66D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/>
              <a:t>Inadequate training of teachers &amp; inadequacy of instructional material.</a:t>
            </a:r>
          </a:p>
          <a:p>
            <a:r>
              <a:rPr lang="en-US" sz="3200"/>
              <a:t>The computer fails to appreciate the students’ emotions. The warm emotional climate created by the teacher in classroom interaction with the students is lacking in CAL.</a:t>
            </a:r>
          </a:p>
          <a:p>
            <a:r>
              <a:rPr lang="en-US" sz="3200"/>
              <a:t>CAL fails to develop essential features of language competency.</a:t>
            </a:r>
          </a:p>
          <a:p>
            <a:r>
              <a:rPr lang="en-US" sz="3200"/>
              <a:t>CAL is a mechanical approach to education.</a:t>
            </a:r>
          </a:p>
          <a:p>
            <a:r>
              <a:rPr lang="en-US" sz="3200"/>
              <a:t>The peripheral equipment puts constraints in the ways a students can interact with the computer.</a:t>
            </a:r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758A7-4355-412A-AB00-C6BBC267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DISADVANTAGES OF CAL</a:t>
            </a:r>
          </a:p>
        </p:txBody>
      </p:sp>
    </p:spTree>
    <p:extLst>
      <p:ext uri="{BB962C8B-B14F-4D97-AF65-F5344CB8AC3E}">
        <p14:creationId xmlns:p14="http://schemas.microsoft.com/office/powerpoint/2010/main" xmlns="" val="4043248614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D94C1C-3D06-48C8-95AF-C086BA548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conclusion, it is paramount to select appropriate lecture method or methods for delivering subject matter because lecture method is the bridge between the student and the desired outcome.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7DBC85-39FC-45D7-A98D-07DBAC62A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287978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1BE7B0-87E2-4839-8CE5-88D2EE084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KP </a:t>
            </a:r>
            <a:r>
              <a:rPr lang="en-US" dirty="0" err="1"/>
              <a:t>Neeraja</a:t>
            </a:r>
            <a:r>
              <a:rPr lang="en-US" dirty="0"/>
              <a:t>, textbook of Nursing Education, 1</a:t>
            </a:r>
            <a:r>
              <a:rPr lang="en-US" baseline="30000" dirty="0"/>
              <a:t>st</a:t>
            </a:r>
            <a:r>
              <a:rPr lang="en-US" dirty="0"/>
              <a:t> edition 2003, Jaypee brothers medical publishers (p) Ltd, page no. 267-272</a:t>
            </a:r>
          </a:p>
          <a:p>
            <a:r>
              <a:rPr lang="en-US" dirty="0"/>
              <a:t>BT </a:t>
            </a:r>
            <a:r>
              <a:rPr lang="en-US" dirty="0" err="1"/>
              <a:t>Basavanthappa</a:t>
            </a:r>
            <a:r>
              <a:rPr lang="en-US" dirty="0"/>
              <a:t>, Nursing Education, Jaypee brothers Medical publisher (p) Ltd, page no. 413-416.</a:t>
            </a:r>
          </a:p>
          <a:p>
            <a:r>
              <a:rPr lang="en-US" dirty="0"/>
              <a:t>Elsa </a:t>
            </a:r>
            <a:r>
              <a:rPr lang="en-US" dirty="0" err="1"/>
              <a:t>santombi</a:t>
            </a:r>
            <a:r>
              <a:rPr lang="en-US" dirty="0"/>
              <a:t> </a:t>
            </a:r>
            <a:r>
              <a:rPr lang="en-US" dirty="0" err="1"/>
              <a:t>devi</a:t>
            </a:r>
            <a:r>
              <a:rPr lang="en-US" dirty="0"/>
              <a:t>, </a:t>
            </a:r>
            <a:r>
              <a:rPr lang="en-US" dirty="0" err="1"/>
              <a:t>manipal</a:t>
            </a:r>
            <a:r>
              <a:rPr lang="en-US" dirty="0"/>
              <a:t> manual of Nursing education, CBS publisher and distributor New Delhi, 1</a:t>
            </a:r>
            <a:r>
              <a:rPr lang="en-US" baseline="30000" dirty="0"/>
              <a:t>st</a:t>
            </a:r>
            <a:r>
              <a:rPr lang="en-US" dirty="0"/>
              <a:t> edition 2006,page no. – 155-170.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90EBFF-C6BF-4E5C-BC43-44DB1704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xmlns="" val="1891778023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7E7358-1C2C-4FC6-996C-94B74B93B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B1CC77-4326-42F9-8EA2-FC5C0984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BF1CF3-A176-4758-B4C7-C8E54BB58C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0720" y="239674"/>
            <a:ext cx="8290560" cy="61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907709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2800" i="1" u="sng" dirty="0" smtClean="0"/>
              <a:t>Next Week (August 13</a:t>
            </a:r>
            <a:r>
              <a:rPr lang="en-GB" sz="2800" i="1" u="sng" baseline="30000" dirty="0" smtClean="0"/>
              <a:t>th</a:t>
            </a:r>
            <a:r>
              <a:rPr lang="en-GB" sz="2800" i="1" u="sng" dirty="0" smtClean="0"/>
              <a:t>, 2021):</a:t>
            </a:r>
            <a:endParaRPr lang="en-GB" sz="3600" b="1" i="1" u="sng" dirty="0" smtClean="0"/>
          </a:p>
          <a:p>
            <a:pPr algn="ctr">
              <a:buNone/>
            </a:pPr>
            <a:r>
              <a:rPr lang="en-GB" sz="3600" b="1" dirty="0" smtClean="0"/>
              <a:t>MEDICAL LIBRARY DEPARTMENT</a:t>
            </a:r>
          </a:p>
          <a:p>
            <a:pPr algn="ctr">
              <a:buNone/>
            </a:pPr>
            <a:r>
              <a:rPr lang="en-GB" sz="3200" i="1" dirty="0" smtClean="0"/>
              <a:t>Topic: ...</a:t>
            </a:r>
          </a:p>
          <a:p>
            <a:pPr algn="ctr">
              <a:buNone/>
            </a:pPr>
            <a:r>
              <a:rPr lang="en-GB" sz="2800" i="1" u="sng" dirty="0" smtClean="0"/>
              <a:t>Fortnight (August 20</a:t>
            </a:r>
            <a:r>
              <a:rPr lang="en-GB" sz="2800" i="1" u="sng" baseline="30000" dirty="0" smtClean="0"/>
              <a:t>th</a:t>
            </a:r>
            <a:r>
              <a:rPr lang="en-GB" sz="2800" i="1" u="sng" dirty="0" smtClean="0"/>
              <a:t>, 2021):</a:t>
            </a:r>
          </a:p>
          <a:p>
            <a:pPr algn="ctr">
              <a:buNone/>
            </a:pPr>
            <a:r>
              <a:rPr lang="en-GB" sz="3600" b="1" dirty="0" smtClean="0"/>
              <a:t>OCCUPATIONAL THERAPY</a:t>
            </a:r>
          </a:p>
          <a:p>
            <a:pPr algn="ctr">
              <a:buNone/>
            </a:pPr>
            <a:r>
              <a:rPr lang="en-GB" sz="3200" i="1" dirty="0" smtClean="0"/>
              <a:t>Topic: ...</a:t>
            </a:r>
          </a:p>
          <a:p>
            <a:pPr algn="ctr">
              <a:buNone/>
            </a:pPr>
            <a:r>
              <a:rPr lang="en-GB" sz="2800" i="1" u="sng" dirty="0" smtClean="0"/>
              <a:t>...Thank You &amp; Have a Nice Day</a:t>
            </a:r>
            <a:endParaRPr lang="en-US" sz="2800" i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Next Hospital Presentations, 2021</a:t>
            </a:r>
            <a:endParaRPr lang="en-US" sz="4400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EB34AF-A854-4358-B837-DF596B04C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3. Objectives</a:t>
            </a:r>
          </a:p>
          <a:p>
            <a:r>
              <a:rPr lang="en-US" sz="3200" dirty="0"/>
              <a:t>The expected outcome of the lesson also</a:t>
            </a:r>
          </a:p>
          <a:p>
            <a:pPr marL="0" indent="0">
              <a:buNone/>
            </a:pPr>
            <a:r>
              <a:rPr lang="en-US" sz="3200" dirty="0"/>
              <a:t>   dictates the strategy to be used</a:t>
            </a:r>
          </a:p>
          <a:p>
            <a:r>
              <a:rPr lang="en-US" sz="3200" dirty="0"/>
              <a:t>It must be one that will ensure full</a:t>
            </a:r>
          </a:p>
          <a:p>
            <a:pPr marL="0" indent="0">
              <a:buNone/>
            </a:pPr>
            <a:r>
              <a:rPr lang="en-US" sz="3200" dirty="0"/>
              <a:t>  achievement of the set objectives.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8F55B-2F2C-412E-9497-6C18AC8A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IN CHOOSING A METHOD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0F11CD-57F9-425F-B183-B257E49AD9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contrast="20000"/>
          </a:blip>
          <a:srcRect l="68176" t="37848" r="1977" b="8890"/>
          <a:stretch/>
        </p:blipFill>
        <p:spPr>
          <a:xfrm>
            <a:off x="7698259" y="1646559"/>
            <a:ext cx="3929454" cy="38985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255126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FF57AD-8C3C-469C-BB93-F22924B3C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4. Time Allotment</a:t>
            </a:r>
          </a:p>
          <a:p>
            <a:r>
              <a:rPr lang="en-US" sz="3200" dirty="0"/>
              <a:t>How much time does the teacher</a:t>
            </a:r>
          </a:p>
          <a:p>
            <a:pPr marL="0" indent="0">
              <a:buNone/>
            </a:pPr>
            <a:r>
              <a:rPr lang="en-US" sz="3200" dirty="0"/>
              <a:t>   have to teach the lesson?</a:t>
            </a:r>
          </a:p>
          <a:p>
            <a:r>
              <a:rPr lang="en-US" sz="3200" dirty="0"/>
              <a:t>The strategy must be able to help</a:t>
            </a:r>
          </a:p>
          <a:p>
            <a:pPr marL="0" indent="0">
              <a:buNone/>
            </a:pPr>
            <a:r>
              <a:rPr lang="en-US" sz="3200" dirty="0"/>
              <a:t>   target the desired outcomes within</a:t>
            </a:r>
          </a:p>
          <a:p>
            <a:pPr marL="0" indent="0">
              <a:buNone/>
            </a:pPr>
            <a:r>
              <a:rPr lang="en-US" sz="3200" dirty="0"/>
              <a:t>   the time frame.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13D77-F220-4F91-82EE-0CAB88AE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IN CHOOSING A METHOD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AFB4F8-A2E6-469B-9882-07D9B5007B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contrast="20000"/>
          </a:blip>
          <a:srcRect l="69166" t="33711" b="15782"/>
          <a:stretch/>
        </p:blipFill>
        <p:spPr>
          <a:xfrm>
            <a:off x="7408959" y="1902940"/>
            <a:ext cx="4355444" cy="396651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086619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06264C-7829-44B8-92D1-D9476CFD5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5. Teacher</a:t>
            </a:r>
          </a:p>
          <a:p>
            <a:r>
              <a:rPr lang="en-US" sz="3200" dirty="0"/>
              <a:t>The teacher’s style, academic</a:t>
            </a:r>
          </a:p>
          <a:p>
            <a:pPr marL="0" indent="0">
              <a:buNone/>
            </a:pPr>
            <a:r>
              <a:rPr lang="en-US" sz="3200" dirty="0"/>
              <a:t>   preparations, skills, interest &amp; abilities</a:t>
            </a:r>
          </a:p>
          <a:p>
            <a:pPr marL="0" indent="0">
              <a:buNone/>
            </a:pPr>
            <a:r>
              <a:rPr lang="en-US" sz="3200" dirty="0"/>
              <a:t>   are also points of consideration</a:t>
            </a:r>
          </a:p>
          <a:p>
            <a:r>
              <a:rPr lang="en-US" sz="3200" dirty="0"/>
              <a:t>It is important that he/she could</a:t>
            </a:r>
          </a:p>
          <a:p>
            <a:pPr marL="0" indent="0">
              <a:buNone/>
            </a:pPr>
            <a:r>
              <a:rPr lang="en-US" sz="3200" dirty="0"/>
              <a:t>   effectively execute the method/strategy</a:t>
            </a:r>
          </a:p>
          <a:p>
            <a:pPr marL="0" indent="0">
              <a:buNone/>
            </a:pPr>
            <a:r>
              <a:rPr lang="en-US" sz="3200" dirty="0"/>
              <a:t>   of his/her choice to ensure success of</a:t>
            </a:r>
          </a:p>
          <a:p>
            <a:pPr marL="0" indent="0">
              <a:buNone/>
            </a:pPr>
            <a:r>
              <a:rPr lang="en-US" sz="3200" dirty="0"/>
              <a:t>   learning.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F3B0B-CDA4-4E45-A043-E11A52BA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IN CHOOSING A METHOD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45C63A-4C82-4AC6-ACE2-3414B123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contrast="20000"/>
          </a:blip>
          <a:srcRect l="71233" t="26933" b="18406"/>
          <a:stretch/>
        </p:blipFill>
        <p:spPr>
          <a:xfrm>
            <a:off x="7842850" y="1690689"/>
            <a:ext cx="3747154" cy="39585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1283243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4C9CCC-1EBA-4AF5-9109-C2DF9421A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6. School Equipment &amp; Facilities</a:t>
            </a:r>
          </a:p>
          <a:p>
            <a:r>
              <a:rPr lang="en-US" sz="3200" dirty="0"/>
              <a:t>The availability of materials,</a:t>
            </a:r>
          </a:p>
          <a:p>
            <a:pPr marL="0" indent="0">
              <a:buNone/>
            </a:pPr>
            <a:r>
              <a:rPr lang="en-US" sz="3200" dirty="0"/>
              <a:t>   devices &amp; technologies needed</a:t>
            </a:r>
          </a:p>
          <a:p>
            <a:pPr marL="0" indent="0">
              <a:buNone/>
            </a:pPr>
            <a:r>
              <a:rPr lang="en-US" sz="3200" dirty="0"/>
              <a:t>   should be considered for the lack</a:t>
            </a:r>
          </a:p>
          <a:p>
            <a:pPr marL="0" indent="0">
              <a:buNone/>
            </a:pPr>
            <a:r>
              <a:rPr lang="en-US" sz="3200" dirty="0"/>
              <a:t>   of them may hamper the</a:t>
            </a:r>
          </a:p>
          <a:p>
            <a:pPr marL="0" indent="0">
              <a:buNone/>
            </a:pPr>
            <a:r>
              <a:rPr lang="en-US" sz="3200" dirty="0"/>
              <a:t>   achievement of the target.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21619-4547-4174-9EB4-CD945528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IN CHOOSING A METHOD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451CAA-1C5A-4B27-8116-AC9C5B2BE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contrast="20000"/>
          </a:blip>
          <a:srcRect l="66648" t="36579" r="1860" b="19036"/>
          <a:stretch/>
        </p:blipFill>
        <p:spPr>
          <a:xfrm>
            <a:off x="7169741" y="1890579"/>
            <a:ext cx="4541640" cy="35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830598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331</TotalTime>
  <Words>1907</Words>
  <Application>Microsoft Office PowerPoint</Application>
  <PresentationFormat>Custom</PresentationFormat>
  <Paragraphs>301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Concourse</vt:lpstr>
      <vt:lpstr>TEACHING METHOD A. Factors in Choosing Method B. Principles in Determining Method C. Various Teaching Methods</vt:lpstr>
      <vt:lpstr>WHAT IS TEACHING METHOD?</vt:lpstr>
      <vt:lpstr>IMPORTANT FACTORS IN EDUCATIVE PROCESS</vt:lpstr>
      <vt:lpstr>FACTORS IN CHOOSING A METHOD</vt:lpstr>
      <vt:lpstr>FACTORS IN CHOOSING A METHOD</vt:lpstr>
      <vt:lpstr>FACTORS IN CHOOSING A METHOD</vt:lpstr>
      <vt:lpstr>FACTORS IN CHOOSING A METHOD</vt:lpstr>
      <vt:lpstr>FACTORS IN CHOOSING A METHOD</vt:lpstr>
      <vt:lpstr>FACTORS IN CHOOSING A METHOD</vt:lpstr>
      <vt:lpstr>PRINCIPLES IN DETERMING METHOD</vt:lpstr>
      <vt:lpstr>PRINCIPLES IN DETERMINING METHODS </vt:lpstr>
      <vt:lpstr>“Tell me, I’ll forget; Show me, I’ll remember; Involve me, I’ll understand” Chinese Proverb</vt:lpstr>
      <vt:lpstr>PRINCIPLES IN DETERMINING METHODS </vt:lpstr>
      <vt:lpstr>PRINCIPLES IN DETERMINING METHODS </vt:lpstr>
      <vt:lpstr>PRINCIPLES IN DETERMINING METHODS </vt:lpstr>
      <vt:lpstr>PRINCIPLES IN DETERMINING METHODS </vt:lpstr>
      <vt:lpstr>PRINCIPLES IN DETERMINING METHODS </vt:lpstr>
      <vt:lpstr>PRINCIPLES IN DETERMINING METHODS </vt:lpstr>
      <vt:lpstr>Slide 19</vt:lpstr>
      <vt:lpstr>PRINCIPLES IN DETERMINING METHODS </vt:lpstr>
      <vt:lpstr>VARIOUS TEACHING METHODS</vt:lpstr>
      <vt:lpstr>TEACHER CONTROLLED TEACHING (MONOLOGUE, AUTOCRATIC TEACHING)</vt:lpstr>
      <vt:lpstr>INTERACTIVE PROCEDURE OF TEACHING (DEMOCRATIC, DIALOGUE TEACHING) </vt:lpstr>
      <vt:lpstr>LEARNING CONTROLLED TEACHING (SELF STUDY, LASSIES-FAIR TEACHING)</vt:lpstr>
      <vt:lpstr>GROUP CONTROLLED TEACHING (ACTION ORIENTED, DEMOCRATIC TEACHING)</vt:lpstr>
      <vt:lpstr>CLINICAL TEACHING METHOD</vt:lpstr>
      <vt:lpstr>Cont…Clinical teaching method</vt:lpstr>
      <vt:lpstr>Cont…Clinical teaching method</vt:lpstr>
      <vt:lpstr>LECTURE METHODS</vt:lpstr>
      <vt:lpstr>Slide 30</vt:lpstr>
      <vt:lpstr>PLANNING THE LECTURE</vt:lpstr>
      <vt:lpstr>LECTURE DELIVERY</vt:lpstr>
      <vt:lpstr>ADVANTAGE OF LECTURE METHODS</vt:lpstr>
      <vt:lpstr>DISADVANTAGE OF LECTURE METHODS</vt:lpstr>
      <vt:lpstr>Cont…Disadvantage of lecture methods</vt:lpstr>
      <vt:lpstr>HOW TO IMPROVE LECTURE METHODS-</vt:lpstr>
      <vt:lpstr>Slide 37</vt:lpstr>
      <vt:lpstr>DISCUSSION METHOD</vt:lpstr>
      <vt:lpstr>Cont…Discussion method</vt:lpstr>
      <vt:lpstr>DEFINITION </vt:lpstr>
      <vt:lpstr>ADVANTAGE OF DISCUSSION METHODS</vt:lpstr>
      <vt:lpstr>DISADVANTAGE </vt:lpstr>
      <vt:lpstr>SEMINAR</vt:lpstr>
      <vt:lpstr>Slide 44</vt:lpstr>
      <vt:lpstr>LIMITATION OF SEMINAR</vt:lpstr>
      <vt:lpstr>Slide 46</vt:lpstr>
      <vt:lpstr>WORKSHOP</vt:lpstr>
      <vt:lpstr>Slide 48</vt:lpstr>
      <vt:lpstr>CHARACTERISTICS OF WORKSHOP</vt:lpstr>
      <vt:lpstr>Cont…Characteristics of workshop</vt:lpstr>
      <vt:lpstr>STRENGTH </vt:lpstr>
      <vt:lpstr>WEAKNESS </vt:lpstr>
      <vt:lpstr>COMPUTER-ASSISTED LEARNING</vt:lpstr>
      <vt:lpstr>DEFINITION </vt:lpstr>
      <vt:lpstr>DISADVANTAGES OF CAL</vt:lpstr>
      <vt:lpstr>CONCLUSION</vt:lpstr>
      <vt:lpstr>References</vt:lpstr>
      <vt:lpstr>Slide 58</vt:lpstr>
      <vt:lpstr>Next Hospital Presentations, 2021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alMaghiliy alHasaniy</dc:creator>
  <cp:lastModifiedBy>HP</cp:lastModifiedBy>
  <cp:revision>39</cp:revision>
  <dcterms:created xsi:type="dcterms:W3CDTF">2021-08-04T08:50:20Z</dcterms:created>
  <dcterms:modified xsi:type="dcterms:W3CDTF">2021-08-06T09:06:40Z</dcterms:modified>
</cp:coreProperties>
</file>